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CB58B4-B382-4243-B3D8-AD02F51B1FC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3.3 – Net Ionic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3 – Chemical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net ionic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many ionic reactions, not all of the chemical species undergo a change.</a:t>
            </a:r>
          </a:p>
          <a:p>
            <a:r>
              <a:rPr lang="en-US" dirty="0" smtClean="0"/>
              <a:t>Those that do not change are called </a:t>
            </a:r>
            <a:r>
              <a:rPr lang="en-US" u="sng" dirty="0" smtClean="0"/>
              <a:t>spectator 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we remove these spectator ions from a chemical equation, they produce what is called a </a:t>
            </a:r>
            <a:r>
              <a:rPr lang="en-US" u="sng" dirty="0" smtClean="0"/>
              <a:t>net ionic equation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These indicate only the substances that undergo a change.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Writing net ionic equations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Use the following 3 steps when writing net ionic equations:</a:t>
            </a:r>
          </a:p>
          <a:p>
            <a:r>
              <a:rPr lang="en-CA" dirty="0" smtClean="0"/>
              <a:t>1. </a:t>
            </a:r>
            <a:r>
              <a:rPr lang="en-CA" u="sng" dirty="0" smtClean="0"/>
              <a:t>Balance</a:t>
            </a:r>
            <a:r>
              <a:rPr lang="en-CA" dirty="0" smtClean="0"/>
              <a:t> the equation for atoms.</a:t>
            </a:r>
          </a:p>
          <a:p>
            <a:r>
              <a:rPr lang="en-CA" dirty="0" smtClean="0"/>
              <a:t>2. Write out the </a:t>
            </a:r>
            <a:r>
              <a:rPr lang="en-CA" u="sng" dirty="0" smtClean="0"/>
              <a:t>dissolved chemical species</a:t>
            </a:r>
            <a:r>
              <a:rPr lang="en-CA" dirty="0" smtClean="0"/>
              <a:t> as they exist in solution. Precipitates, liquids and gases </a:t>
            </a:r>
            <a:r>
              <a:rPr lang="en-CA" u="sng" dirty="0" smtClean="0"/>
              <a:t>are not written as ions</a:t>
            </a:r>
            <a:r>
              <a:rPr lang="en-CA" dirty="0" smtClean="0"/>
              <a:t>. This is called a </a:t>
            </a:r>
            <a:r>
              <a:rPr lang="en-CA" u="sng" dirty="0" smtClean="0"/>
              <a:t>total ionic equation</a:t>
            </a:r>
            <a:r>
              <a:rPr lang="en-CA" dirty="0" smtClean="0"/>
              <a:t>.</a:t>
            </a:r>
          </a:p>
          <a:p>
            <a:r>
              <a:rPr lang="en-CA" dirty="0" smtClean="0"/>
              <a:t>3. Remove </a:t>
            </a:r>
            <a:r>
              <a:rPr lang="en-CA" u="sng" dirty="0" smtClean="0"/>
              <a:t>common aqueous ions</a:t>
            </a:r>
            <a:r>
              <a:rPr lang="en-CA" dirty="0" smtClean="0"/>
              <a:t> (ions that are in both the reactant and product). The resulting equation is then the net ionic equation.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about an example…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solution of barium chloride combines with a solution of sodium carbonate to form a precipitate of barium carbonate and a solution of sodium chloride.</a:t>
            </a:r>
          </a:p>
          <a:p>
            <a:r>
              <a:rPr lang="en-CA" dirty="0" smtClean="0"/>
              <a:t>So…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sz="1800" dirty="0" smtClean="0"/>
              <a:t>barium chloride + sodium carbonate </a:t>
            </a:r>
            <a:r>
              <a:rPr lang="en-CA" sz="1800" dirty="0" smtClean="0">
                <a:sym typeface="Wingdings" pitchFamily="2" charset="2"/>
              </a:rPr>
              <a:t> barium carbonate + sodium chloride</a:t>
            </a:r>
          </a:p>
          <a:p>
            <a:pPr>
              <a:buNone/>
            </a:pPr>
            <a:endParaRPr lang="en-CA" sz="1800" dirty="0" smtClean="0">
              <a:sym typeface="Wingdings" pitchFamily="2" charset="2"/>
            </a:endParaRPr>
          </a:p>
          <a:p>
            <a:pPr>
              <a:buNone/>
            </a:pPr>
            <a:r>
              <a:rPr lang="en-CA" sz="1800" dirty="0" smtClean="0">
                <a:sym typeface="Wingdings" pitchFamily="2" charset="2"/>
              </a:rPr>
              <a:t>		       </a:t>
            </a:r>
            <a:r>
              <a:rPr lang="en-CA" sz="2400" dirty="0" smtClean="0">
                <a:sym typeface="Wingdings" pitchFamily="2" charset="2"/>
              </a:rPr>
              <a:t>BaCl</a:t>
            </a:r>
            <a:r>
              <a:rPr lang="en-CA" sz="2400" baseline="-25000" dirty="0" smtClean="0">
                <a:sym typeface="Wingdings" pitchFamily="2" charset="2"/>
              </a:rPr>
              <a:t>2(</a:t>
            </a:r>
            <a:r>
              <a:rPr lang="en-CA" sz="2400" baseline="-25000" dirty="0" err="1" smtClean="0">
                <a:sym typeface="Wingdings" pitchFamily="2" charset="2"/>
              </a:rPr>
              <a:t>aq</a:t>
            </a:r>
            <a:r>
              <a:rPr lang="en-CA" sz="2400" baseline="-25000" dirty="0" smtClean="0">
                <a:sym typeface="Wingdings" pitchFamily="2" charset="2"/>
              </a:rPr>
              <a:t>) </a:t>
            </a:r>
            <a:r>
              <a:rPr lang="en-CA" sz="2400" dirty="0" smtClean="0">
                <a:sym typeface="Wingdings" pitchFamily="2" charset="2"/>
              </a:rPr>
              <a:t>+ Na</a:t>
            </a:r>
            <a:r>
              <a:rPr lang="en-CA" sz="2400" baseline="-25000" dirty="0" smtClean="0">
                <a:sym typeface="Wingdings" pitchFamily="2" charset="2"/>
              </a:rPr>
              <a:t>2</a:t>
            </a:r>
            <a:r>
              <a:rPr lang="en-CA" sz="2400" dirty="0" smtClean="0">
                <a:sym typeface="Wingdings" pitchFamily="2" charset="2"/>
              </a:rPr>
              <a:t>CO</a:t>
            </a:r>
            <a:r>
              <a:rPr lang="en-CA" sz="2400" baseline="-25000" dirty="0" smtClean="0">
                <a:sym typeface="Wingdings" pitchFamily="2" charset="2"/>
              </a:rPr>
              <a:t>3(</a:t>
            </a:r>
            <a:r>
              <a:rPr lang="en-CA" sz="2400" baseline="-25000" dirty="0" err="1" smtClean="0">
                <a:sym typeface="Wingdings" pitchFamily="2" charset="2"/>
              </a:rPr>
              <a:t>aq</a:t>
            </a:r>
            <a:r>
              <a:rPr lang="en-CA" sz="2400" baseline="-25000" dirty="0" smtClean="0">
                <a:sym typeface="Wingdings" pitchFamily="2" charset="2"/>
              </a:rPr>
              <a:t>) </a:t>
            </a:r>
            <a:r>
              <a:rPr lang="en-CA" sz="2400" dirty="0" smtClean="0">
                <a:sym typeface="Wingdings" pitchFamily="2" charset="2"/>
              </a:rPr>
              <a:t> BaCO</a:t>
            </a:r>
            <a:r>
              <a:rPr lang="en-CA" sz="2400" baseline="-25000" dirty="0" smtClean="0">
                <a:sym typeface="Wingdings" pitchFamily="2" charset="2"/>
              </a:rPr>
              <a:t>3(s) </a:t>
            </a:r>
            <a:r>
              <a:rPr lang="en-CA" sz="2400" dirty="0" smtClean="0">
                <a:sym typeface="Wingdings" pitchFamily="2" charset="2"/>
              </a:rPr>
              <a:t>+ </a:t>
            </a:r>
            <a:r>
              <a:rPr lang="en-CA" sz="2400" dirty="0" err="1" smtClean="0">
                <a:sym typeface="Wingdings" pitchFamily="2" charset="2"/>
              </a:rPr>
              <a:t>NaCl</a:t>
            </a:r>
            <a:r>
              <a:rPr lang="en-CA" sz="2400" baseline="-25000" dirty="0" smtClean="0">
                <a:sym typeface="Wingdings" pitchFamily="2" charset="2"/>
              </a:rPr>
              <a:t>(</a:t>
            </a:r>
            <a:r>
              <a:rPr lang="en-CA" sz="2400" baseline="-25000" dirty="0" err="1" smtClean="0">
                <a:sym typeface="Wingdings" pitchFamily="2" charset="2"/>
              </a:rPr>
              <a:t>aq</a:t>
            </a:r>
            <a:r>
              <a:rPr lang="en-CA" sz="2400" baseline="-25000" dirty="0" smtClean="0">
                <a:sym typeface="Wingdings" pitchFamily="2" charset="2"/>
              </a:rPr>
              <a:t>)</a:t>
            </a:r>
            <a:endParaRPr lang="en-CA" baseline="-25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Continued…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Now, we have something we can work with. </a:t>
            </a:r>
          </a:p>
          <a:p>
            <a:endParaRPr lang="en-CA" dirty="0" smtClean="0"/>
          </a:p>
          <a:p>
            <a:r>
              <a:rPr lang="en-CA" dirty="0" smtClean="0"/>
              <a:t>Step 1: Balance the equation for atoms.</a:t>
            </a:r>
          </a:p>
          <a:p>
            <a:endParaRPr lang="en-CA" dirty="0" smtClean="0"/>
          </a:p>
          <a:p>
            <a:pPr>
              <a:buNone/>
            </a:pPr>
            <a:r>
              <a:rPr lang="en-CA" sz="2400" dirty="0" smtClean="0">
                <a:sym typeface="Wingdings" pitchFamily="2" charset="2"/>
              </a:rPr>
              <a:t>	</a:t>
            </a:r>
            <a:r>
              <a:rPr lang="en-CA" dirty="0" smtClean="0">
                <a:sym typeface="Wingdings" pitchFamily="2" charset="2"/>
              </a:rPr>
              <a:t>BaCl</a:t>
            </a:r>
            <a:r>
              <a:rPr lang="en-CA" baseline="-25000" dirty="0" smtClean="0">
                <a:sym typeface="Wingdings" pitchFamily="2" charset="2"/>
              </a:rPr>
              <a:t>2(</a:t>
            </a:r>
            <a:r>
              <a:rPr lang="en-CA" baseline="-25000" dirty="0" err="1" smtClean="0">
                <a:sym typeface="Wingdings" pitchFamily="2" charset="2"/>
              </a:rPr>
              <a:t>aq</a:t>
            </a:r>
            <a:r>
              <a:rPr lang="en-CA" baseline="-25000" dirty="0" smtClean="0">
                <a:sym typeface="Wingdings" pitchFamily="2" charset="2"/>
              </a:rPr>
              <a:t>) </a:t>
            </a:r>
            <a:r>
              <a:rPr lang="en-CA" dirty="0" smtClean="0">
                <a:sym typeface="Wingdings" pitchFamily="2" charset="2"/>
              </a:rPr>
              <a:t>+ Na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CO</a:t>
            </a:r>
            <a:r>
              <a:rPr lang="en-CA" baseline="-25000" dirty="0" smtClean="0">
                <a:sym typeface="Wingdings" pitchFamily="2" charset="2"/>
              </a:rPr>
              <a:t>3(</a:t>
            </a:r>
            <a:r>
              <a:rPr lang="en-CA" baseline="-25000" dirty="0" err="1" smtClean="0">
                <a:sym typeface="Wingdings" pitchFamily="2" charset="2"/>
              </a:rPr>
              <a:t>aq</a:t>
            </a:r>
            <a:r>
              <a:rPr lang="en-CA" baseline="-25000" dirty="0" smtClean="0">
                <a:sym typeface="Wingdings" pitchFamily="2" charset="2"/>
              </a:rPr>
              <a:t>) </a:t>
            </a:r>
            <a:r>
              <a:rPr lang="en-CA" dirty="0" smtClean="0">
                <a:sym typeface="Wingdings" pitchFamily="2" charset="2"/>
              </a:rPr>
              <a:t> BaCO</a:t>
            </a:r>
            <a:r>
              <a:rPr lang="en-CA" baseline="-25000" dirty="0" smtClean="0">
                <a:sym typeface="Wingdings" pitchFamily="2" charset="2"/>
              </a:rPr>
              <a:t>3(s) </a:t>
            </a:r>
            <a:r>
              <a:rPr lang="en-CA" dirty="0" smtClean="0">
                <a:sym typeface="Wingdings" pitchFamily="2" charset="2"/>
              </a:rPr>
              <a:t>+ 2NaCl</a:t>
            </a:r>
            <a:r>
              <a:rPr lang="en-CA" baseline="-25000" dirty="0" smtClean="0">
                <a:sym typeface="Wingdings" pitchFamily="2" charset="2"/>
              </a:rPr>
              <a:t>(</a:t>
            </a:r>
            <a:r>
              <a:rPr lang="en-CA" baseline="-25000" dirty="0" err="1" smtClean="0">
                <a:sym typeface="Wingdings" pitchFamily="2" charset="2"/>
              </a:rPr>
              <a:t>aq</a:t>
            </a:r>
            <a:r>
              <a:rPr lang="en-CA" baseline="-25000" dirty="0" smtClean="0">
                <a:sym typeface="Wingdings" pitchFamily="2" charset="2"/>
              </a:rPr>
              <a:t>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Continued…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Step 2: Write out the dissolved chemical species as they exist in solution.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sz="2400" dirty="0" smtClean="0">
                <a:sym typeface="Wingdings" pitchFamily="2" charset="2"/>
              </a:rPr>
              <a:t> </a:t>
            </a:r>
            <a:r>
              <a:rPr lang="en-CA" dirty="0" smtClean="0">
                <a:sym typeface="Wingdings" pitchFamily="2" charset="2"/>
              </a:rPr>
              <a:t>BaCl</a:t>
            </a:r>
            <a:r>
              <a:rPr lang="en-CA" baseline="-25000" dirty="0" smtClean="0">
                <a:sym typeface="Wingdings" pitchFamily="2" charset="2"/>
              </a:rPr>
              <a:t>2(</a:t>
            </a:r>
            <a:r>
              <a:rPr lang="en-CA" baseline="-25000" dirty="0" err="1" smtClean="0">
                <a:sym typeface="Wingdings" pitchFamily="2" charset="2"/>
              </a:rPr>
              <a:t>aq</a:t>
            </a:r>
            <a:r>
              <a:rPr lang="en-CA" baseline="-25000" dirty="0" smtClean="0">
                <a:sym typeface="Wingdings" pitchFamily="2" charset="2"/>
              </a:rPr>
              <a:t>) </a:t>
            </a:r>
            <a:r>
              <a:rPr lang="en-CA" dirty="0" smtClean="0">
                <a:sym typeface="Wingdings" pitchFamily="2" charset="2"/>
              </a:rPr>
              <a:t>+ Na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CO</a:t>
            </a:r>
            <a:r>
              <a:rPr lang="en-CA" baseline="-25000" dirty="0" smtClean="0">
                <a:sym typeface="Wingdings" pitchFamily="2" charset="2"/>
              </a:rPr>
              <a:t>3(</a:t>
            </a:r>
            <a:r>
              <a:rPr lang="en-CA" baseline="-25000" dirty="0" err="1" smtClean="0">
                <a:sym typeface="Wingdings" pitchFamily="2" charset="2"/>
              </a:rPr>
              <a:t>aq</a:t>
            </a:r>
            <a:r>
              <a:rPr lang="en-CA" baseline="-25000" dirty="0" smtClean="0">
                <a:sym typeface="Wingdings" pitchFamily="2" charset="2"/>
              </a:rPr>
              <a:t>) </a:t>
            </a:r>
            <a:r>
              <a:rPr lang="en-CA" dirty="0" smtClean="0">
                <a:sym typeface="Wingdings" pitchFamily="2" charset="2"/>
              </a:rPr>
              <a:t> BaCO</a:t>
            </a:r>
            <a:r>
              <a:rPr lang="en-CA" baseline="-25000" dirty="0" smtClean="0">
                <a:sym typeface="Wingdings" pitchFamily="2" charset="2"/>
              </a:rPr>
              <a:t>3(s) </a:t>
            </a:r>
            <a:r>
              <a:rPr lang="en-CA" dirty="0" smtClean="0">
                <a:sym typeface="Wingdings" pitchFamily="2" charset="2"/>
              </a:rPr>
              <a:t>+ </a:t>
            </a:r>
            <a:r>
              <a:rPr lang="en-CA" dirty="0" err="1" smtClean="0">
                <a:sym typeface="Wingdings" pitchFamily="2" charset="2"/>
              </a:rPr>
              <a:t>NaCl</a:t>
            </a:r>
            <a:r>
              <a:rPr lang="en-CA" baseline="-25000" dirty="0" smtClean="0">
                <a:sym typeface="Wingdings" pitchFamily="2" charset="2"/>
              </a:rPr>
              <a:t>(</a:t>
            </a:r>
            <a:r>
              <a:rPr lang="en-CA" baseline="-25000" dirty="0" err="1" smtClean="0">
                <a:sym typeface="Wingdings" pitchFamily="2" charset="2"/>
              </a:rPr>
              <a:t>aq</a:t>
            </a:r>
            <a:r>
              <a:rPr lang="en-CA" baseline="-25000" dirty="0" smtClean="0">
                <a:sym typeface="Wingdings" pitchFamily="2" charset="2"/>
              </a:rPr>
              <a:t>)</a:t>
            </a: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		becomes…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sz="2400" dirty="0" smtClean="0">
                <a:sym typeface="Wingdings" pitchFamily="2" charset="2"/>
              </a:rPr>
              <a:t> 	</a:t>
            </a:r>
            <a:r>
              <a:rPr lang="en-CA" sz="2000" dirty="0" smtClean="0">
                <a:sym typeface="Wingdings" pitchFamily="2" charset="2"/>
              </a:rPr>
              <a:t>Ba</a:t>
            </a:r>
            <a:r>
              <a:rPr lang="en-CA" sz="2000" baseline="30000" dirty="0" smtClean="0">
                <a:sym typeface="Wingdings" pitchFamily="2" charset="2"/>
              </a:rPr>
              <a:t>2+</a:t>
            </a:r>
            <a:r>
              <a:rPr lang="en-CA" sz="2000" baseline="-25000" dirty="0" smtClean="0">
                <a:sym typeface="Wingdings" pitchFamily="2" charset="2"/>
              </a:rPr>
              <a:t>(</a:t>
            </a:r>
            <a:r>
              <a:rPr lang="en-CA" sz="2000" baseline="-25000" dirty="0" err="1" smtClean="0">
                <a:sym typeface="Wingdings" pitchFamily="2" charset="2"/>
              </a:rPr>
              <a:t>aq</a:t>
            </a:r>
            <a:r>
              <a:rPr lang="en-CA" sz="2000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+ 2Cl</a:t>
            </a:r>
            <a:r>
              <a:rPr lang="en-CA" sz="2000" baseline="30000" dirty="0" smtClean="0">
                <a:sym typeface="Wingdings" pitchFamily="2" charset="2"/>
              </a:rPr>
              <a:t>-</a:t>
            </a:r>
            <a:r>
              <a:rPr lang="en-CA" sz="2000" baseline="-25000" dirty="0" smtClean="0">
                <a:sym typeface="Wingdings" pitchFamily="2" charset="2"/>
              </a:rPr>
              <a:t>(</a:t>
            </a:r>
            <a:r>
              <a:rPr lang="en-CA" sz="2000" baseline="-25000" dirty="0" err="1" smtClean="0">
                <a:sym typeface="Wingdings" pitchFamily="2" charset="2"/>
              </a:rPr>
              <a:t>aq</a:t>
            </a:r>
            <a:r>
              <a:rPr lang="en-CA" sz="2000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+ 2Na</a:t>
            </a:r>
            <a:r>
              <a:rPr lang="en-CA" sz="2000" baseline="30000" dirty="0" smtClean="0">
                <a:sym typeface="Wingdings" pitchFamily="2" charset="2"/>
              </a:rPr>
              <a:t>+</a:t>
            </a:r>
            <a:r>
              <a:rPr lang="en-CA" sz="2000" baseline="-25000" dirty="0" smtClean="0">
                <a:sym typeface="Wingdings" pitchFamily="2" charset="2"/>
              </a:rPr>
              <a:t>(</a:t>
            </a:r>
            <a:r>
              <a:rPr lang="en-CA" sz="2000" baseline="-25000" dirty="0" err="1" smtClean="0">
                <a:sym typeface="Wingdings" pitchFamily="2" charset="2"/>
              </a:rPr>
              <a:t>aq</a:t>
            </a:r>
            <a:r>
              <a:rPr lang="en-CA" sz="2000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+ CO</a:t>
            </a:r>
            <a:r>
              <a:rPr lang="en-CA" sz="2000" baseline="-25000" dirty="0" smtClean="0">
                <a:sym typeface="Wingdings" pitchFamily="2" charset="2"/>
              </a:rPr>
              <a:t>3</a:t>
            </a:r>
            <a:r>
              <a:rPr lang="en-CA" sz="2000" baseline="30000" dirty="0" smtClean="0">
                <a:sym typeface="Wingdings" pitchFamily="2" charset="2"/>
              </a:rPr>
              <a:t>2-</a:t>
            </a:r>
            <a:r>
              <a:rPr lang="en-CA" sz="2000" baseline="-25000" dirty="0" smtClean="0">
                <a:sym typeface="Wingdings" pitchFamily="2" charset="2"/>
              </a:rPr>
              <a:t>(</a:t>
            </a:r>
            <a:r>
              <a:rPr lang="en-CA" sz="2000" baseline="-25000" dirty="0" err="1" smtClean="0">
                <a:sym typeface="Wingdings" pitchFamily="2" charset="2"/>
              </a:rPr>
              <a:t>aq</a:t>
            </a:r>
            <a:r>
              <a:rPr lang="en-CA" sz="2000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 BaCO</a:t>
            </a:r>
            <a:r>
              <a:rPr lang="en-CA" sz="2000" baseline="-25000" dirty="0" smtClean="0">
                <a:sym typeface="Wingdings" pitchFamily="2" charset="2"/>
              </a:rPr>
              <a:t>3</a:t>
            </a:r>
            <a:r>
              <a:rPr lang="en-CA" sz="2000" dirty="0" smtClean="0">
                <a:sym typeface="Wingdings" pitchFamily="2" charset="2"/>
              </a:rPr>
              <a:t>(s) + 2Na</a:t>
            </a:r>
            <a:r>
              <a:rPr lang="en-CA" sz="2000" baseline="30000" dirty="0" smtClean="0">
                <a:sym typeface="Wingdings" pitchFamily="2" charset="2"/>
              </a:rPr>
              <a:t>+</a:t>
            </a:r>
            <a:r>
              <a:rPr lang="en-CA" sz="2000" baseline="-25000" dirty="0" smtClean="0">
                <a:sym typeface="Wingdings" pitchFamily="2" charset="2"/>
              </a:rPr>
              <a:t>(</a:t>
            </a:r>
            <a:r>
              <a:rPr lang="en-CA" sz="2000" baseline="-25000" dirty="0" err="1" smtClean="0">
                <a:sym typeface="Wingdings" pitchFamily="2" charset="2"/>
              </a:rPr>
              <a:t>aq</a:t>
            </a:r>
            <a:r>
              <a:rPr lang="en-CA" sz="2000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+ 2Cl</a:t>
            </a:r>
            <a:r>
              <a:rPr lang="en-CA" sz="2000" baseline="30000" dirty="0" smtClean="0">
                <a:sym typeface="Wingdings" pitchFamily="2" charset="2"/>
              </a:rPr>
              <a:t>-</a:t>
            </a:r>
            <a:r>
              <a:rPr lang="en-CA" sz="2000" baseline="-25000" dirty="0" smtClean="0">
                <a:sym typeface="Wingdings" pitchFamily="2" charset="2"/>
              </a:rPr>
              <a:t>(</a:t>
            </a:r>
            <a:r>
              <a:rPr lang="en-CA" sz="2000" baseline="-25000" dirty="0" err="1" smtClean="0">
                <a:sym typeface="Wingdings" pitchFamily="2" charset="2"/>
              </a:rPr>
              <a:t>aq</a:t>
            </a:r>
            <a:r>
              <a:rPr lang="en-CA" sz="2000" baseline="-25000" dirty="0" smtClean="0">
                <a:sym typeface="Wingdings" pitchFamily="2" charset="2"/>
              </a:rPr>
              <a:t>)</a:t>
            </a:r>
            <a:endParaRPr lang="en-CA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Continued…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Step 3: Remove common aqueous ions.</a:t>
            </a:r>
          </a:p>
          <a:p>
            <a:endParaRPr lang="en-CA" dirty="0" smtClean="0"/>
          </a:p>
          <a:p>
            <a:pPr>
              <a:buNone/>
            </a:pPr>
            <a:r>
              <a:rPr lang="en-CA" sz="2000" dirty="0" smtClean="0">
                <a:sym typeface="Wingdings" pitchFamily="2" charset="2"/>
              </a:rPr>
              <a:t>	Ba</a:t>
            </a:r>
            <a:r>
              <a:rPr lang="en-CA" sz="2000" baseline="30000" dirty="0" smtClean="0">
                <a:sym typeface="Wingdings" pitchFamily="2" charset="2"/>
              </a:rPr>
              <a:t>2+</a:t>
            </a:r>
            <a:r>
              <a:rPr lang="en-CA" sz="2000" baseline="-25000" dirty="0" smtClean="0">
                <a:sym typeface="Wingdings" pitchFamily="2" charset="2"/>
              </a:rPr>
              <a:t>(</a:t>
            </a:r>
            <a:r>
              <a:rPr lang="en-CA" sz="2000" baseline="-25000" dirty="0" err="1" smtClean="0">
                <a:sym typeface="Wingdings" pitchFamily="2" charset="2"/>
              </a:rPr>
              <a:t>aq</a:t>
            </a:r>
            <a:r>
              <a:rPr lang="en-CA" sz="2000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+ </a:t>
            </a:r>
            <a:r>
              <a:rPr lang="en-CA" sz="2000" strike="sngStrike" dirty="0" smtClean="0">
                <a:sym typeface="Wingdings" pitchFamily="2" charset="2"/>
              </a:rPr>
              <a:t>2Cl</a:t>
            </a:r>
            <a:r>
              <a:rPr lang="en-CA" sz="2000" strike="sngStrike" baseline="30000" dirty="0" smtClean="0">
                <a:sym typeface="Wingdings" pitchFamily="2" charset="2"/>
              </a:rPr>
              <a:t>-</a:t>
            </a:r>
            <a:r>
              <a:rPr lang="en-CA" sz="2000" strike="sngStrike" baseline="-25000" dirty="0" smtClean="0">
                <a:sym typeface="Wingdings" pitchFamily="2" charset="2"/>
              </a:rPr>
              <a:t>(</a:t>
            </a:r>
            <a:r>
              <a:rPr lang="en-CA" sz="2000" strike="sngStrike" baseline="-25000" dirty="0" err="1" smtClean="0">
                <a:sym typeface="Wingdings" pitchFamily="2" charset="2"/>
              </a:rPr>
              <a:t>aq</a:t>
            </a:r>
            <a:r>
              <a:rPr lang="en-CA" sz="2000" strike="sngStrike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+ </a:t>
            </a:r>
            <a:r>
              <a:rPr lang="en-CA" sz="2000" strike="sngStrike" dirty="0" smtClean="0">
                <a:sym typeface="Wingdings" pitchFamily="2" charset="2"/>
              </a:rPr>
              <a:t>2Na</a:t>
            </a:r>
            <a:r>
              <a:rPr lang="en-CA" sz="2000" strike="sngStrike" baseline="30000" dirty="0" smtClean="0">
                <a:sym typeface="Wingdings" pitchFamily="2" charset="2"/>
              </a:rPr>
              <a:t>+</a:t>
            </a:r>
            <a:r>
              <a:rPr lang="en-CA" sz="2000" strike="sngStrike" baseline="-25000" dirty="0" smtClean="0">
                <a:sym typeface="Wingdings" pitchFamily="2" charset="2"/>
              </a:rPr>
              <a:t>(</a:t>
            </a:r>
            <a:r>
              <a:rPr lang="en-CA" sz="2000" strike="sngStrike" baseline="-25000" dirty="0" err="1" smtClean="0">
                <a:sym typeface="Wingdings" pitchFamily="2" charset="2"/>
              </a:rPr>
              <a:t>aq</a:t>
            </a:r>
            <a:r>
              <a:rPr lang="en-CA" sz="2000" strike="sngStrike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+ CO</a:t>
            </a:r>
            <a:r>
              <a:rPr lang="en-CA" sz="2000" baseline="-25000" dirty="0" smtClean="0">
                <a:sym typeface="Wingdings" pitchFamily="2" charset="2"/>
              </a:rPr>
              <a:t>3</a:t>
            </a:r>
            <a:r>
              <a:rPr lang="en-CA" sz="2000" baseline="30000" dirty="0" smtClean="0">
                <a:sym typeface="Wingdings" pitchFamily="2" charset="2"/>
              </a:rPr>
              <a:t>2-</a:t>
            </a:r>
            <a:r>
              <a:rPr lang="en-CA" sz="2000" baseline="-25000" dirty="0" smtClean="0">
                <a:sym typeface="Wingdings" pitchFamily="2" charset="2"/>
              </a:rPr>
              <a:t>(</a:t>
            </a:r>
            <a:r>
              <a:rPr lang="en-CA" sz="2000" baseline="-25000" dirty="0" err="1" smtClean="0">
                <a:sym typeface="Wingdings" pitchFamily="2" charset="2"/>
              </a:rPr>
              <a:t>aq</a:t>
            </a:r>
            <a:r>
              <a:rPr lang="en-CA" sz="2000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 BaCO</a:t>
            </a:r>
            <a:r>
              <a:rPr lang="en-CA" sz="2000" baseline="-25000" dirty="0" smtClean="0">
                <a:sym typeface="Wingdings" pitchFamily="2" charset="2"/>
              </a:rPr>
              <a:t>3</a:t>
            </a:r>
            <a:r>
              <a:rPr lang="en-CA" sz="2000" dirty="0" smtClean="0">
                <a:sym typeface="Wingdings" pitchFamily="2" charset="2"/>
              </a:rPr>
              <a:t>(s) + </a:t>
            </a:r>
            <a:r>
              <a:rPr lang="en-CA" sz="2000" strike="sngStrike" dirty="0" smtClean="0">
                <a:sym typeface="Wingdings" pitchFamily="2" charset="2"/>
              </a:rPr>
              <a:t>2Na</a:t>
            </a:r>
            <a:r>
              <a:rPr lang="en-CA" sz="2000" strike="sngStrike" baseline="30000" dirty="0" smtClean="0">
                <a:sym typeface="Wingdings" pitchFamily="2" charset="2"/>
              </a:rPr>
              <a:t>+</a:t>
            </a:r>
            <a:r>
              <a:rPr lang="en-CA" sz="2000" strike="sngStrike" baseline="-25000" dirty="0" smtClean="0">
                <a:sym typeface="Wingdings" pitchFamily="2" charset="2"/>
              </a:rPr>
              <a:t>(</a:t>
            </a:r>
            <a:r>
              <a:rPr lang="en-CA" sz="2000" strike="sngStrike" baseline="-25000" dirty="0" err="1" smtClean="0">
                <a:sym typeface="Wingdings" pitchFamily="2" charset="2"/>
              </a:rPr>
              <a:t>aq</a:t>
            </a:r>
            <a:r>
              <a:rPr lang="en-CA" sz="2000" strike="sngStrike" baseline="-25000" dirty="0" smtClean="0">
                <a:sym typeface="Wingdings" pitchFamily="2" charset="2"/>
              </a:rPr>
              <a:t>) </a:t>
            </a:r>
            <a:r>
              <a:rPr lang="en-CA" sz="2000" dirty="0" smtClean="0">
                <a:sym typeface="Wingdings" pitchFamily="2" charset="2"/>
              </a:rPr>
              <a:t>+ </a:t>
            </a:r>
            <a:r>
              <a:rPr lang="en-CA" sz="2000" strike="sngStrike" dirty="0" smtClean="0">
                <a:sym typeface="Wingdings" pitchFamily="2" charset="2"/>
              </a:rPr>
              <a:t>2Cl</a:t>
            </a:r>
            <a:r>
              <a:rPr lang="en-CA" sz="2000" strike="sngStrike" baseline="30000" dirty="0" smtClean="0">
                <a:sym typeface="Wingdings" pitchFamily="2" charset="2"/>
              </a:rPr>
              <a:t>-</a:t>
            </a:r>
            <a:r>
              <a:rPr lang="en-CA" sz="2000" strike="sngStrike" baseline="-25000" dirty="0" smtClean="0">
                <a:sym typeface="Wingdings" pitchFamily="2" charset="2"/>
              </a:rPr>
              <a:t>(</a:t>
            </a:r>
            <a:r>
              <a:rPr lang="en-CA" sz="2000" strike="sngStrike" baseline="-25000" dirty="0" err="1" smtClean="0">
                <a:sym typeface="Wingdings" pitchFamily="2" charset="2"/>
              </a:rPr>
              <a:t>aq</a:t>
            </a:r>
            <a:r>
              <a:rPr lang="en-CA" sz="2000" strike="sngStrike" baseline="-25000" dirty="0" smtClean="0">
                <a:sym typeface="Wingdings" pitchFamily="2" charset="2"/>
              </a:rPr>
              <a:t>)</a:t>
            </a:r>
            <a:endParaRPr lang="en-CA" sz="2000" strike="sngStrike" baseline="-25000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		becomes…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sz="2400" dirty="0" smtClean="0"/>
              <a:t>Ba</a:t>
            </a:r>
            <a:r>
              <a:rPr lang="en-CA" sz="2400" baseline="30000" dirty="0" smtClean="0"/>
              <a:t>2+</a:t>
            </a:r>
            <a:r>
              <a:rPr lang="en-CA" sz="2400" baseline="-25000" dirty="0" smtClean="0"/>
              <a:t>(</a:t>
            </a:r>
            <a:r>
              <a:rPr lang="en-CA" sz="2400" baseline="-25000" dirty="0" err="1" smtClean="0"/>
              <a:t>aq</a:t>
            </a:r>
            <a:r>
              <a:rPr lang="en-CA" sz="2400" baseline="-25000" dirty="0" smtClean="0"/>
              <a:t>) </a:t>
            </a:r>
            <a:r>
              <a:rPr lang="en-CA" sz="2400" dirty="0" smtClean="0"/>
              <a:t>+ CO</a:t>
            </a:r>
            <a:r>
              <a:rPr lang="en-CA" sz="2400" baseline="-25000" dirty="0" smtClean="0"/>
              <a:t>3</a:t>
            </a:r>
            <a:r>
              <a:rPr lang="en-CA" sz="2400" baseline="30000" dirty="0" smtClean="0"/>
              <a:t>2-</a:t>
            </a:r>
            <a:r>
              <a:rPr lang="en-CA" sz="2400" baseline="-25000" dirty="0" smtClean="0"/>
              <a:t>(</a:t>
            </a:r>
            <a:r>
              <a:rPr lang="en-CA" sz="2400" baseline="-25000" dirty="0" err="1" smtClean="0"/>
              <a:t>aq</a:t>
            </a:r>
            <a:r>
              <a:rPr lang="en-CA" sz="2400" baseline="-25000" dirty="0" smtClean="0"/>
              <a:t>) </a:t>
            </a:r>
            <a:r>
              <a:rPr lang="en-CA" sz="2400" dirty="0" smtClean="0">
                <a:sym typeface="Wingdings" pitchFamily="2" charset="2"/>
              </a:rPr>
              <a:t> BaCO</a:t>
            </a:r>
            <a:r>
              <a:rPr lang="en-CA" sz="2400" baseline="-25000" dirty="0" smtClean="0">
                <a:sym typeface="Wingdings" pitchFamily="2" charset="2"/>
              </a:rPr>
              <a:t>3(s) </a:t>
            </a:r>
            <a:r>
              <a:rPr lang="en-CA" sz="2400" dirty="0" smtClean="0">
                <a:sym typeface="Wingdings" pitchFamily="2" charset="2"/>
              </a:rPr>
              <a:t>	(net ionic equation)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Note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You will notice that in your net ionic equations, the </a:t>
            </a:r>
            <a:r>
              <a:rPr lang="en-CA" u="sng" dirty="0" smtClean="0"/>
              <a:t>number of atoms</a:t>
            </a:r>
            <a:r>
              <a:rPr lang="en-CA" dirty="0" smtClean="0"/>
              <a:t> should be balanced, as well as the </a:t>
            </a:r>
            <a:r>
              <a:rPr lang="en-CA" u="sng" dirty="0" smtClean="0"/>
              <a:t>charge</a:t>
            </a:r>
            <a:r>
              <a:rPr lang="en-CA" dirty="0" smtClean="0"/>
              <a:t>.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In our example, we had 1 </a:t>
            </a:r>
            <a:r>
              <a:rPr lang="en-CA" dirty="0" err="1" smtClean="0"/>
              <a:t>Ba</a:t>
            </a:r>
            <a:r>
              <a:rPr lang="en-CA" dirty="0" smtClean="0"/>
              <a:t>, 1 C, and 3 O on both sides of the net ionic equation, and the charges (-2 and +2) also balanced.</a:t>
            </a:r>
          </a:p>
          <a:p>
            <a:endParaRPr lang="en-CA" dirty="0" smtClean="0"/>
          </a:p>
          <a:p>
            <a:r>
              <a:rPr lang="en-CA" u="sng" dirty="0" smtClean="0"/>
              <a:t>Number of atoms</a:t>
            </a:r>
            <a:r>
              <a:rPr lang="en-CA" dirty="0" smtClean="0"/>
              <a:t> should remain constant as well. For example, if you were doing step 2 for something involving 2CaCl</a:t>
            </a:r>
            <a:r>
              <a:rPr lang="en-CA" baseline="-25000" dirty="0" smtClean="0"/>
              <a:t>2</a:t>
            </a:r>
            <a:r>
              <a:rPr lang="en-CA" dirty="0" smtClean="0"/>
              <a:t>, the dissociation would look like this:</a:t>
            </a:r>
          </a:p>
          <a:p>
            <a:pPr>
              <a:buNone/>
            </a:pPr>
            <a:r>
              <a:rPr lang="en-CA" dirty="0" smtClean="0"/>
              <a:t>		</a:t>
            </a:r>
          </a:p>
          <a:p>
            <a:pPr>
              <a:buNone/>
            </a:pPr>
            <a:r>
              <a:rPr lang="en-CA" dirty="0" smtClean="0"/>
              <a:t>		2Ca</a:t>
            </a:r>
            <a:r>
              <a:rPr lang="en-CA" baseline="30000" dirty="0" smtClean="0"/>
              <a:t>+</a:t>
            </a:r>
            <a:r>
              <a:rPr lang="en-CA" baseline="-25000" dirty="0" smtClean="0"/>
              <a:t>(</a:t>
            </a:r>
            <a:r>
              <a:rPr lang="en-CA" baseline="-25000" dirty="0" err="1" smtClean="0"/>
              <a:t>aq</a:t>
            </a:r>
            <a:r>
              <a:rPr lang="en-CA" baseline="-25000" dirty="0" smtClean="0"/>
              <a:t>) </a:t>
            </a:r>
            <a:r>
              <a:rPr lang="en-CA" dirty="0" smtClean="0"/>
              <a:t>+ 4Cl</a:t>
            </a:r>
            <a:r>
              <a:rPr lang="en-CA" baseline="30000" dirty="0" smtClean="0"/>
              <a:t>-</a:t>
            </a:r>
            <a:r>
              <a:rPr lang="en-CA" baseline="-25000" dirty="0" smtClean="0"/>
              <a:t>(</a:t>
            </a:r>
            <a:r>
              <a:rPr lang="en-CA" baseline="-25000" dirty="0" err="1" smtClean="0"/>
              <a:t>aq</a:t>
            </a:r>
            <a:r>
              <a:rPr lang="en-CA" baseline="-25000" dirty="0" smtClean="0"/>
              <a:t>)</a:t>
            </a:r>
            <a:endParaRPr lang="en-CA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755</TotalTime>
  <Words>325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3.3 – Net Ionic Equations</vt:lpstr>
      <vt:lpstr>Writing net ionic equations</vt:lpstr>
      <vt:lpstr>Writing net ionic equations</vt:lpstr>
      <vt:lpstr>How about an example…</vt:lpstr>
      <vt:lpstr>Continued…</vt:lpstr>
      <vt:lpstr>Continued…</vt:lpstr>
      <vt:lpstr>Continued…</vt:lpstr>
      <vt:lpstr>Note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Proteins</dc:title>
  <dc:creator>Mike Olfert</dc:creator>
  <cp:lastModifiedBy>installer</cp:lastModifiedBy>
  <cp:revision>57</cp:revision>
  <dcterms:created xsi:type="dcterms:W3CDTF">2010-11-02T01:01:17Z</dcterms:created>
  <dcterms:modified xsi:type="dcterms:W3CDTF">2010-12-02T16:57:47Z</dcterms:modified>
</cp:coreProperties>
</file>